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7" r:id="rId2"/>
    <p:sldId id="259" r:id="rId3"/>
    <p:sldId id="260" r:id="rId4"/>
    <p:sldId id="264" r:id="rId5"/>
    <p:sldId id="265" r:id="rId6"/>
    <p:sldId id="266" r:id="rId7"/>
    <p:sldId id="267" r:id="rId8"/>
    <p:sldId id="274" r:id="rId9"/>
    <p:sldId id="275" r:id="rId10"/>
    <p:sldId id="276" r:id="rId11"/>
    <p:sldId id="277" r:id="rId12"/>
    <p:sldId id="268" r:id="rId13"/>
    <p:sldId id="269" r:id="rId14"/>
    <p:sldId id="271"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B0ADD8B2-0E7E-463D-9E76-CBFD18C34125}" type="datetimeFigureOut">
              <a:rPr lang="en-US" smtClean="0"/>
              <a:pPr/>
              <a:t>8/23/2011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2B2577F0-01C5-416E-8877-8FBB6FAB8C3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ADD8B2-0E7E-463D-9E76-CBFD18C34125}" type="datetimeFigureOut">
              <a:rPr lang="en-US" smtClean="0"/>
              <a:pPr/>
              <a:t>8/23/2011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2577F0-01C5-416E-8877-8FBB6FAB8C3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ADD8B2-0E7E-463D-9E76-CBFD18C34125}" type="datetimeFigureOut">
              <a:rPr lang="en-US" smtClean="0"/>
              <a:pPr/>
              <a:t>8/23/2011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2577F0-01C5-416E-8877-8FBB6FAB8C38}"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CE59091-A061-411B-B51C-363D0E2FAC9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0ADD8B2-0E7E-463D-9E76-CBFD18C34125}" type="datetimeFigureOut">
              <a:rPr lang="en-US" smtClean="0"/>
              <a:pPr/>
              <a:t>8/23/2011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2B2577F0-01C5-416E-8877-8FBB6FAB8C3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B0ADD8B2-0E7E-463D-9E76-CBFD18C34125}" type="datetimeFigureOut">
              <a:rPr lang="en-US" smtClean="0"/>
              <a:pPr/>
              <a:t>8/23/2011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2B2577F0-01C5-416E-8877-8FBB6FAB8C38}"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B0ADD8B2-0E7E-463D-9E76-CBFD18C34125}" type="datetimeFigureOut">
              <a:rPr lang="en-US" smtClean="0"/>
              <a:pPr/>
              <a:t>8/23/2011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B2577F0-01C5-416E-8877-8FBB6FAB8C3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B0ADD8B2-0E7E-463D-9E76-CBFD18C34125}" type="datetimeFigureOut">
              <a:rPr lang="en-US" smtClean="0"/>
              <a:pPr/>
              <a:t>8/23/2011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2B2577F0-01C5-416E-8877-8FBB6FAB8C38}"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0ADD8B2-0E7E-463D-9E76-CBFD18C34125}" type="datetimeFigureOut">
              <a:rPr lang="en-US" smtClean="0"/>
              <a:pPr/>
              <a:t>8/23/2011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2577F0-01C5-416E-8877-8FBB6FAB8C3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0ADD8B2-0E7E-463D-9E76-CBFD18C34125}" type="datetimeFigureOut">
              <a:rPr lang="en-US" smtClean="0"/>
              <a:pPr/>
              <a:t>8/23/2011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2577F0-01C5-416E-8877-8FBB6FAB8C3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0ADD8B2-0E7E-463D-9E76-CBFD18C34125}" type="datetimeFigureOut">
              <a:rPr lang="en-US" smtClean="0"/>
              <a:pPr/>
              <a:t>8/23/2011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2577F0-01C5-416E-8877-8FBB6FAB8C3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B0ADD8B2-0E7E-463D-9E76-CBFD18C34125}" type="datetimeFigureOut">
              <a:rPr lang="en-US" smtClean="0"/>
              <a:pPr/>
              <a:t>8/23/2011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B2577F0-01C5-416E-8877-8FBB6FAB8C38}"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0ADD8B2-0E7E-463D-9E76-CBFD18C34125}" type="datetimeFigureOut">
              <a:rPr lang="en-US" smtClean="0"/>
              <a:pPr/>
              <a:t>8/23/2011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B2577F0-01C5-416E-8877-8FBB6FAB8C38}"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bmb.psu.edu/courses/bisci004a/chem/basechem.htm"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bmb.psu.edu/courses/bisci004a/chem/atoms.jpg"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education.jlab.org/glossary/isotope.html" TargetMode="External"/><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hyperlink" Target="http://regentsprep.org/Regents/physics/phys05/catomodel/cloud.ht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file:///C:\Documents%20and%20Settings\office\My%20Documents\Physical%20Science%20Videoclips\Protons__Neutrons__and_Electrons_Song.mp3"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6.xml"/><Relationship Id="rId1" Type="http://schemas.openxmlformats.org/officeDocument/2006/relationships/video" Target="file:///C:\Documents%20and%20Settings\office\My%20Documents\Physical%20Science%20Videoclips\The_Structure_of_Atoms.as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eskom.co.za/nuclear_energy/fuel/fuel.html"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4400" y="533400"/>
            <a:ext cx="7772400" cy="1470025"/>
          </a:xfrm>
        </p:spPr>
        <p:txBody>
          <a:bodyPr/>
          <a:lstStyle/>
          <a:p>
            <a:pPr eaLnBrk="1" hangingPunct="1"/>
            <a:r>
              <a:rPr lang="en-US" smtClean="0"/>
              <a:t>Atomic Structure</a:t>
            </a:r>
          </a:p>
        </p:txBody>
      </p:sp>
      <p:pic>
        <p:nvPicPr>
          <p:cNvPr id="2051" name="Picture 6" descr="joos1qyu[1]"/>
          <p:cNvPicPr>
            <a:picLocks noChangeAspect="1" noChangeArrowheads="1" noCrop="1"/>
          </p:cNvPicPr>
          <p:nvPr/>
        </p:nvPicPr>
        <p:blipFill>
          <a:blip r:embed="rId2" cstate="print"/>
          <a:srcRect/>
          <a:stretch>
            <a:fillRect/>
          </a:stretch>
        </p:blipFill>
        <p:spPr bwMode="auto">
          <a:xfrm>
            <a:off x="2895600" y="2438400"/>
            <a:ext cx="3657600" cy="2798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pPr eaLnBrk="1" hangingPunct="1"/>
            <a:r>
              <a:rPr lang="en-US" sz="4000" dirty="0" smtClean="0"/>
              <a:t>Diagram showing the location of each part of the atom.</a:t>
            </a:r>
          </a:p>
        </p:txBody>
      </p:sp>
      <p:pic>
        <p:nvPicPr>
          <p:cNvPr id="7171" name="Picture 3" descr="1"/>
          <p:cNvPicPr>
            <a:picLocks noGrp="1" noChangeAspect="1" noChangeArrowheads="1"/>
          </p:cNvPicPr>
          <p:nvPr>
            <p:ph idx="1"/>
          </p:nvPr>
        </p:nvPicPr>
        <p:blipFill>
          <a:blip r:embed="rId2" cstate="print">
            <a:clrChange>
              <a:clrFrom>
                <a:srgbClr val="FAFCFD"/>
              </a:clrFrom>
              <a:clrTo>
                <a:srgbClr val="FAFCFD">
                  <a:alpha val="0"/>
                </a:srgbClr>
              </a:clrTo>
            </a:clrChange>
          </a:blip>
          <a:srcRect/>
          <a:stretch>
            <a:fillRect/>
          </a:stretch>
        </p:blipFill>
        <p:spPr>
          <a:xfrm>
            <a:off x="1219200" y="1219200"/>
            <a:ext cx="6629400" cy="4767263"/>
          </a:xfrm>
          <a:noFill/>
        </p:spPr>
      </p:pic>
      <p:sp>
        <p:nvSpPr>
          <p:cNvPr id="7172" name="Text Box 5"/>
          <p:cNvSpPr txBox="1">
            <a:spLocks noChangeArrowheads="1"/>
          </p:cNvSpPr>
          <p:nvPr/>
        </p:nvSpPr>
        <p:spPr bwMode="auto">
          <a:xfrm>
            <a:off x="381000" y="5943600"/>
            <a:ext cx="8077200" cy="671513"/>
          </a:xfrm>
          <a:prstGeom prst="rect">
            <a:avLst/>
          </a:prstGeom>
          <a:noFill/>
          <a:ln w="9525">
            <a:noFill/>
            <a:miter lim="800000"/>
            <a:headEnd/>
            <a:tailEnd/>
          </a:ln>
        </p:spPr>
        <p:txBody>
          <a:bodyPr>
            <a:spAutoFit/>
          </a:bodyPr>
          <a:lstStyle/>
          <a:p>
            <a:pPr>
              <a:spcBef>
                <a:spcPct val="50000"/>
              </a:spcBef>
            </a:pPr>
            <a:r>
              <a:rPr lang="en-US" sz="2000" b="1" i="1"/>
              <a:t>See more diagrams at:</a:t>
            </a:r>
            <a:r>
              <a:rPr lang="en-US"/>
              <a:t>  </a:t>
            </a:r>
            <a:r>
              <a:rPr lang="en-US">
                <a:hlinkClick r:id="rId3"/>
              </a:rPr>
              <a:t>http://www.bmb.psu.edu/courses/bisci004a/chem/basechem.htm</a:t>
            </a:r>
            <a:r>
              <a:rPr lang="en-US"/>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pPr eaLnBrk="1" hangingPunct="1"/>
            <a:r>
              <a:rPr lang="en-US" sz="4000" dirty="0" smtClean="0"/>
              <a:t>Diagram showing the location of each part of the atom.</a:t>
            </a:r>
          </a:p>
        </p:txBody>
      </p:sp>
      <p:pic>
        <p:nvPicPr>
          <p:cNvPr id="8195" name="Picture 3" descr="atoms"/>
          <p:cNvPicPr>
            <a:picLocks noGrp="1" noChangeAspect="1" noChangeArrowheads="1"/>
          </p:cNvPicPr>
          <p:nvPr>
            <p:ph idx="1"/>
          </p:nvPr>
        </p:nvPicPr>
        <p:blipFill>
          <a:blip r:embed="rId2" cstate="print">
            <a:clrChange>
              <a:clrFrom>
                <a:srgbClr val="FFFFFF"/>
              </a:clrFrom>
              <a:clrTo>
                <a:srgbClr val="FFFFFF">
                  <a:alpha val="0"/>
                </a:srgbClr>
              </a:clrTo>
            </a:clrChange>
          </a:blip>
          <a:srcRect/>
          <a:stretch>
            <a:fillRect/>
          </a:stretch>
        </p:blipFill>
        <p:spPr>
          <a:xfrm>
            <a:off x="1981200" y="1676400"/>
            <a:ext cx="5595938" cy="4110038"/>
          </a:xfrm>
          <a:noFill/>
        </p:spPr>
      </p:pic>
      <p:sp>
        <p:nvSpPr>
          <p:cNvPr id="8196" name="Text Box 5"/>
          <p:cNvSpPr txBox="1">
            <a:spLocks noChangeArrowheads="1"/>
          </p:cNvSpPr>
          <p:nvPr/>
        </p:nvSpPr>
        <p:spPr bwMode="auto">
          <a:xfrm>
            <a:off x="381000" y="5943600"/>
            <a:ext cx="8153400" cy="366713"/>
          </a:xfrm>
          <a:prstGeom prst="rect">
            <a:avLst/>
          </a:prstGeom>
          <a:noFill/>
          <a:ln w="9525">
            <a:noFill/>
            <a:miter lim="800000"/>
            <a:headEnd/>
            <a:tailEnd/>
          </a:ln>
        </p:spPr>
        <p:txBody>
          <a:bodyPr>
            <a:spAutoFit/>
          </a:bodyPr>
          <a:lstStyle/>
          <a:p>
            <a:pPr>
              <a:spcBef>
                <a:spcPct val="50000"/>
              </a:spcBef>
            </a:pPr>
            <a:r>
              <a:rPr lang="en-US">
                <a:hlinkClick r:id="rId3"/>
              </a:rPr>
              <a:t>http://www.bmb.psu.edu/courses/bisci004a/chem/atoms.jpg</a:t>
            </a:r>
            <a:r>
              <a:rPr lang="en-US"/>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Describe Isotope</a:t>
            </a:r>
          </a:p>
        </p:txBody>
      </p:sp>
      <p:sp>
        <p:nvSpPr>
          <p:cNvPr id="22531" name="Rectangle 3"/>
          <p:cNvSpPr>
            <a:spLocks noGrp="1" noChangeArrowheads="1"/>
          </p:cNvSpPr>
          <p:nvPr>
            <p:ph idx="1"/>
          </p:nvPr>
        </p:nvSpPr>
        <p:spPr>
          <a:xfrm>
            <a:off x="533400" y="2286000"/>
            <a:ext cx="8229600" cy="2209800"/>
          </a:xfrm>
        </p:spPr>
        <p:txBody>
          <a:bodyPr/>
          <a:lstStyle/>
          <a:p>
            <a:pPr algn="ctr" eaLnBrk="1" hangingPunct="1">
              <a:buFontTx/>
              <a:buNone/>
            </a:pPr>
            <a:r>
              <a:rPr lang="en-US" sz="4000" smtClean="0"/>
              <a:t>Atoms that have the same number of protons but different numbers of neutrons</a:t>
            </a:r>
            <a:r>
              <a:rPr lang="en-US" smtClean="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Describe Isotope</a:t>
            </a:r>
          </a:p>
        </p:txBody>
      </p:sp>
      <p:sp>
        <p:nvSpPr>
          <p:cNvPr id="23555" name="Rectangle 3"/>
          <p:cNvSpPr>
            <a:spLocks noGrp="1" noChangeArrowheads="1"/>
          </p:cNvSpPr>
          <p:nvPr>
            <p:ph type="body" sz="half" idx="1"/>
          </p:nvPr>
        </p:nvSpPr>
        <p:spPr/>
        <p:txBody>
          <a:bodyPr/>
          <a:lstStyle/>
          <a:p>
            <a:pPr eaLnBrk="1" hangingPunct="1">
              <a:buFontTx/>
              <a:buNone/>
            </a:pPr>
            <a:r>
              <a:rPr lang="en-US" sz="2800" smtClean="0"/>
              <a:t>Example:</a:t>
            </a:r>
          </a:p>
          <a:p>
            <a:pPr eaLnBrk="1" hangingPunct="1">
              <a:buFontTx/>
              <a:buNone/>
            </a:pPr>
            <a:endParaRPr lang="en-US" sz="2800" smtClean="0"/>
          </a:p>
        </p:txBody>
      </p:sp>
      <p:pic>
        <p:nvPicPr>
          <p:cNvPr id="23556" name="Picture 4" descr="isotope"/>
          <p:cNvPicPr>
            <a:picLocks noGrp="1" noChangeAspect="1" noChangeArrowheads="1"/>
          </p:cNvPicPr>
          <p:nvPr>
            <p:ph sz="half" idx="2"/>
          </p:nvPr>
        </p:nvPicPr>
        <p:blipFill>
          <a:blip r:embed="rId2" cstate="print"/>
          <a:srcRect/>
          <a:stretch>
            <a:fillRect/>
          </a:stretch>
        </p:blipFill>
        <p:spPr>
          <a:xfrm>
            <a:off x="1905000" y="2362200"/>
            <a:ext cx="5029200" cy="2760663"/>
          </a:xfrm>
          <a:noFill/>
        </p:spPr>
      </p:pic>
      <p:sp>
        <p:nvSpPr>
          <p:cNvPr id="23557" name="Text Box 6"/>
          <p:cNvSpPr txBox="1">
            <a:spLocks noChangeArrowheads="1"/>
          </p:cNvSpPr>
          <p:nvPr/>
        </p:nvSpPr>
        <p:spPr bwMode="auto">
          <a:xfrm>
            <a:off x="304800" y="5867400"/>
            <a:ext cx="8382000" cy="366713"/>
          </a:xfrm>
          <a:prstGeom prst="rect">
            <a:avLst/>
          </a:prstGeom>
          <a:noFill/>
          <a:ln w="9525">
            <a:noFill/>
            <a:miter lim="800000"/>
            <a:headEnd/>
            <a:tailEnd/>
          </a:ln>
        </p:spPr>
        <p:txBody>
          <a:bodyPr>
            <a:spAutoFit/>
          </a:bodyPr>
          <a:lstStyle/>
          <a:p>
            <a:pPr>
              <a:spcBef>
                <a:spcPct val="50000"/>
              </a:spcBef>
            </a:pPr>
            <a:endParaRPr lang="en-US"/>
          </a:p>
        </p:txBody>
      </p:sp>
      <p:sp>
        <p:nvSpPr>
          <p:cNvPr id="23558" name="Text Box 7"/>
          <p:cNvSpPr txBox="1">
            <a:spLocks noChangeArrowheads="1"/>
          </p:cNvSpPr>
          <p:nvPr/>
        </p:nvSpPr>
        <p:spPr bwMode="auto">
          <a:xfrm>
            <a:off x="457200" y="5638800"/>
            <a:ext cx="8001000" cy="366713"/>
          </a:xfrm>
          <a:prstGeom prst="rect">
            <a:avLst/>
          </a:prstGeom>
          <a:noFill/>
          <a:ln w="9525">
            <a:noFill/>
            <a:miter lim="800000"/>
            <a:headEnd/>
            <a:tailEnd/>
          </a:ln>
        </p:spPr>
        <p:txBody>
          <a:bodyPr>
            <a:spAutoFit/>
          </a:bodyPr>
          <a:lstStyle/>
          <a:p>
            <a:pPr>
              <a:spcBef>
                <a:spcPct val="50000"/>
              </a:spcBef>
            </a:pPr>
            <a:r>
              <a:rPr lang="en-US">
                <a:hlinkClick r:id="rId3"/>
              </a:rPr>
              <a:t>http://education.jlab.org/glossary/isotope.html</a:t>
            </a:r>
            <a:r>
              <a:rPr lang="en-US"/>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fontScale="90000"/>
          </a:bodyPr>
          <a:lstStyle/>
          <a:p>
            <a:pPr eaLnBrk="1" hangingPunct="1"/>
            <a:r>
              <a:rPr lang="en-US" sz="4000" smtClean="0"/>
              <a:t>What is the Electron Cloud Model?</a:t>
            </a:r>
          </a:p>
        </p:txBody>
      </p:sp>
      <p:sp>
        <p:nvSpPr>
          <p:cNvPr id="25603" name="Rectangle 3"/>
          <p:cNvSpPr>
            <a:spLocks noGrp="1" noChangeArrowheads="1"/>
          </p:cNvSpPr>
          <p:nvPr>
            <p:ph idx="1"/>
          </p:nvPr>
        </p:nvSpPr>
        <p:spPr>
          <a:xfrm>
            <a:off x="457200" y="1600200"/>
            <a:ext cx="8229600" cy="4343400"/>
          </a:xfrm>
        </p:spPr>
        <p:txBody>
          <a:bodyPr/>
          <a:lstStyle/>
          <a:p>
            <a:pPr eaLnBrk="1" hangingPunct="1">
              <a:lnSpc>
                <a:spcPct val="90000"/>
              </a:lnSpc>
              <a:buFontTx/>
              <a:buNone/>
            </a:pPr>
            <a:r>
              <a:rPr lang="en-US" sz="2800" smtClean="0"/>
              <a:t>Model of the atom pictures the electrons moving around the nucleus in a region called an electron cloud. </a:t>
            </a:r>
          </a:p>
          <a:p>
            <a:pPr eaLnBrk="1" hangingPunct="1">
              <a:lnSpc>
                <a:spcPct val="90000"/>
              </a:lnSpc>
              <a:buFontTx/>
              <a:buNone/>
            </a:pPr>
            <a:r>
              <a:rPr lang="en-US" sz="2800" smtClean="0"/>
              <a:t>The electron cloud is a cloud of varying density surrounding the nucleus. The varying density shows where an electron is more or less likely to be. Atoms with electrons in higher energy levels have additional electron clouds of different shapes that also show where those electrons are likely to be. </a:t>
            </a:r>
          </a:p>
        </p:txBody>
      </p:sp>
      <p:sp>
        <p:nvSpPr>
          <p:cNvPr id="25604" name="Text Box 4"/>
          <p:cNvSpPr txBox="1">
            <a:spLocks noChangeArrowheads="1"/>
          </p:cNvSpPr>
          <p:nvPr/>
        </p:nvSpPr>
        <p:spPr bwMode="auto">
          <a:xfrm>
            <a:off x="838200" y="5029200"/>
            <a:ext cx="7239000" cy="366713"/>
          </a:xfrm>
          <a:prstGeom prst="rect">
            <a:avLst/>
          </a:prstGeom>
          <a:noFill/>
          <a:ln w="9525">
            <a:noFill/>
            <a:miter lim="800000"/>
            <a:headEnd/>
            <a:tailEnd/>
          </a:ln>
        </p:spPr>
        <p:txBody>
          <a:bodyPr>
            <a:spAutoFit/>
          </a:bodyPr>
          <a:lstStyle/>
          <a:p>
            <a:pPr>
              <a:spcBef>
                <a:spcPct val="50000"/>
              </a:spcBef>
            </a:pPr>
            <a:endParaRPr lang="en-US"/>
          </a:p>
        </p:txBody>
      </p:sp>
      <p:sp>
        <p:nvSpPr>
          <p:cNvPr id="25605" name="Text Box 5"/>
          <p:cNvSpPr txBox="1">
            <a:spLocks noChangeArrowheads="1"/>
          </p:cNvSpPr>
          <p:nvPr/>
        </p:nvSpPr>
        <p:spPr bwMode="auto">
          <a:xfrm>
            <a:off x="685800" y="5715000"/>
            <a:ext cx="7772400" cy="869950"/>
          </a:xfrm>
          <a:prstGeom prst="rect">
            <a:avLst/>
          </a:prstGeom>
          <a:noFill/>
          <a:ln w="9525">
            <a:noFill/>
            <a:miter lim="800000"/>
            <a:headEnd/>
            <a:tailEnd/>
          </a:ln>
        </p:spPr>
        <p:txBody>
          <a:bodyPr>
            <a:spAutoFit/>
          </a:bodyPr>
          <a:lstStyle/>
          <a:p>
            <a:pPr>
              <a:spcBef>
                <a:spcPct val="50000"/>
              </a:spcBef>
            </a:pPr>
            <a:r>
              <a:rPr lang="en-US" sz="2400" b="1" i="1"/>
              <a:t>For more information, click here:</a:t>
            </a:r>
          </a:p>
          <a:p>
            <a:pPr>
              <a:spcBef>
                <a:spcPct val="50000"/>
              </a:spcBef>
            </a:pPr>
            <a:r>
              <a:rPr lang="en-US">
                <a:hlinkClick r:id="rId2"/>
              </a:rPr>
              <a:t>http://regentsprep.org/Regents/physics/phys05/catomodel/cloud.htm</a:t>
            </a:r>
            <a:r>
              <a:rPr lang="en-US"/>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fontScale="90000"/>
          </a:bodyPr>
          <a:lstStyle/>
          <a:p>
            <a:pPr eaLnBrk="1" hangingPunct="1"/>
            <a:r>
              <a:rPr lang="en-US" sz="4000" smtClean="0"/>
              <a:t>What is the Electron Cloud Model?</a:t>
            </a:r>
            <a:br>
              <a:rPr lang="en-US" sz="4000" smtClean="0"/>
            </a:br>
            <a:r>
              <a:rPr lang="en-US" sz="4000" smtClean="0"/>
              <a:t>Diagram 1:</a:t>
            </a:r>
          </a:p>
        </p:txBody>
      </p:sp>
      <p:pic>
        <p:nvPicPr>
          <p:cNvPr id="26627" name="Picture 3" descr="2"/>
          <p:cNvPicPr>
            <a:picLocks noGrp="1" noChangeAspect="1" noChangeArrowheads="1"/>
          </p:cNvPicPr>
          <p:nvPr>
            <p:ph idx="1"/>
          </p:nvPr>
        </p:nvPicPr>
        <p:blipFill>
          <a:blip r:embed="rId2" cstate="print">
            <a:clrChange>
              <a:clrFrom>
                <a:srgbClr val="FFFFFF"/>
              </a:clrFrom>
              <a:clrTo>
                <a:srgbClr val="FFFFFF">
                  <a:alpha val="0"/>
                </a:srgbClr>
              </a:clrTo>
            </a:clrChange>
          </a:blip>
          <a:srcRect/>
          <a:stretch>
            <a:fillRect/>
          </a:stretch>
        </p:blipFill>
        <p:spPr>
          <a:xfrm>
            <a:off x="1295400" y="1295400"/>
            <a:ext cx="6705600" cy="5045075"/>
          </a:xfr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fontScale="90000"/>
          </a:bodyPr>
          <a:lstStyle/>
          <a:p>
            <a:pPr eaLnBrk="1" hangingPunct="1"/>
            <a:r>
              <a:rPr lang="en-US" sz="4000" smtClean="0"/>
              <a:t>What is the Electron Cloud Model?</a:t>
            </a:r>
            <a:br>
              <a:rPr lang="en-US" sz="4000" smtClean="0"/>
            </a:br>
            <a:r>
              <a:rPr lang="en-US" sz="4000" smtClean="0"/>
              <a:t>Diagram 2:</a:t>
            </a:r>
          </a:p>
        </p:txBody>
      </p:sp>
      <p:pic>
        <p:nvPicPr>
          <p:cNvPr id="27651" name="Picture 3" descr="cloud"/>
          <p:cNvPicPr>
            <a:picLocks noGrp="1" noChangeAspect="1" noChangeArrowheads="1"/>
          </p:cNvPicPr>
          <p:nvPr>
            <p:ph idx="1"/>
          </p:nvPr>
        </p:nvPicPr>
        <p:blipFill>
          <a:blip r:embed="rId2" cstate="print">
            <a:clrChange>
              <a:clrFrom>
                <a:srgbClr val="FEFEFE"/>
              </a:clrFrom>
              <a:clrTo>
                <a:srgbClr val="FEFEFE">
                  <a:alpha val="0"/>
                </a:srgbClr>
              </a:clrTo>
            </a:clrChange>
          </a:blip>
          <a:stretch>
            <a:fillRect/>
          </a:stretch>
        </p:blipFill>
        <p:spPr>
          <a:xfrm>
            <a:off x="2863850" y="2020094"/>
            <a:ext cx="3568700" cy="3594100"/>
          </a:xfr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81000" y="1524000"/>
            <a:ext cx="8229600" cy="1143000"/>
          </a:xfrm>
        </p:spPr>
        <p:txBody>
          <a:bodyPr>
            <a:normAutofit fontScale="90000"/>
          </a:bodyPr>
          <a:lstStyle/>
          <a:p>
            <a:pPr eaLnBrk="1" hangingPunct="1"/>
            <a:r>
              <a:rPr lang="en-US" sz="4000" smtClean="0"/>
              <a:t>What are the 3 major parts of an atom?</a:t>
            </a:r>
          </a:p>
        </p:txBody>
      </p:sp>
      <p:sp>
        <p:nvSpPr>
          <p:cNvPr id="4099" name="Rectangle 3"/>
          <p:cNvSpPr>
            <a:spLocks noGrp="1" noChangeArrowheads="1"/>
          </p:cNvSpPr>
          <p:nvPr>
            <p:ph idx="1"/>
          </p:nvPr>
        </p:nvSpPr>
        <p:spPr>
          <a:xfrm>
            <a:off x="914400" y="3200400"/>
            <a:ext cx="7010400" cy="2362200"/>
          </a:xfrm>
        </p:spPr>
        <p:txBody>
          <a:bodyPr/>
          <a:lstStyle/>
          <a:p>
            <a:pPr eaLnBrk="1" hangingPunct="1"/>
            <a:r>
              <a:rPr lang="en-US" smtClean="0"/>
              <a:t>Proton </a:t>
            </a:r>
          </a:p>
          <a:p>
            <a:pPr eaLnBrk="1" hangingPunct="1"/>
            <a:r>
              <a:rPr lang="en-US" smtClean="0"/>
              <a:t>Neutron </a:t>
            </a:r>
          </a:p>
          <a:p>
            <a:pPr eaLnBrk="1" hangingPunct="1"/>
            <a:r>
              <a:rPr lang="en-US" smtClean="0"/>
              <a:t>Electron</a:t>
            </a:r>
          </a:p>
        </p:txBody>
      </p:sp>
      <p:pic>
        <p:nvPicPr>
          <p:cNvPr id="4" name="Protons__Neutrons__and_Electrons_Song.mp3">
            <a:hlinkClick r:id="" action="ppaction://media"/>
          </p:cNvPr>
          <p:cNvPicPr>
            <a:picLocks noRot="1" noChangeAspect="1"/>
          </p:cNvPicPr>
          <p:nvPr>
            <a:audioFile r:link="rId1"/>
          </p:nvPr>
        </p:nvPicPr>
        <p:blipFill>
          <a:blip r:embed="rId3" cstate="print"/>
          <a:stretch>
            <a:fillRect/>
          </a:stretch>
        </p:blipFill>
        <p:spPr>
          <a:xfrm>
            <a:off x="4419600" y="3276600"/>
            <a:ext cx="2590800" cy="2590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8568"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a:xfrm>
            <a:off x="533400" y="990600"/>
            <a:ext cx="8229600" cy="1143000"/>
          </a:xfrm>
        </p:spPr>
        <p:txBody>
          <a:bodyPr/>
          <a:lstStyle/>
          <a:p>
            <a:pPr eaLnBrk="1" hangingPunct="1"/>
            <a:r>
              <a:rPr lang="en-US" sz="4000" dirty="0" smtClean="0"/>
              <a:t>Atom Video Clip</a:t>
            </a:r>
          </a:p>
        </p:txBody>
      </p:sp>
      <p:pic>
        <p:nvPicPr>
          <p:cNvPr id="3" name="The_Structure_of_Atoms.asf">
            <a:hlinkClick r:id="" action="ppaction://media"/>
          </p:cNvPr>
          <p:cNvPicPr>
            <a:picLocks noRot="1" noChangeAspect="1"/>
          </p:cNvPicPr>
          <p:nvPr>
            <a:videoFile r:link="rId1"/>
          </p:nvPr>
        </p:nvPicPr>
        <p:blipFill>
          <a:blip r:embed="rId3" cstate="print"/>
          <a:stretch>
            <a:fillRect/>
          </a:stretch>
        </p:blipFill>
        <p:spPr>
          <a:xfrm>
            <a:off x="1371600" y="1752600"/>
            <a:ext cx="7025640" cy="4790209"/>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pPr eaLnBrk="1" hangingPunct="1"/>
            <a:r>
              <a:rPr lang="en-US" smtClean="0"/>
              <a:t>Describe Proton</a:t>
            </a:r>
          </a:p>
        </p:txBody>
      </p:sp>
      <p:sp>
        <p:nvSpPr>
          <p:cNvPr id="3" name="TextBox 2"/>
          <p:cNvSpPr txBox="1"/>
          <p:nvPr/>
        </p:nvSpPr>
        <p:spPr>
          <a:xfrm>
            <a:off x="1143000" y="1676400"/>
            <a:ext cx="6781800" cy="4801314"/>
          </a:xfrm>
          <a:prstGeom prst="rect">
            <a:avLst/>
          </a:prstGeom>
          <a:noFill/>
        </p:spPr>
        <p:txBody>
          <a:bodyPr wrap="square" rtlCol="0">
            <a:spAutoFit/>
          </a:bodyPr>
          <a:lstStyle/>
          <a:p>
            <a:pPr>
              <a:buFont typeface="Arial" charset="0"/>
              <a:buChar char="•"/>
            </a:pPr>
            <a:r>
              <a:rPr lang="en-US" sz="3600" dirty="0" smtClean="0"/>
              <a:t>Positive Charge</a:t>
            </a:r>
          </a:p>
          <a:p>
            <a:pPr>
              <a:buFont typeface="Arial" charset="0"/>
              <a:buChar char="•"/>
            </a:pPr>
            <a:r>
              <a:rPr lang="en-US" sz="3600" dirty="0" smtClean="0"/>
              <a:t>Mass of 1 atomic mass unit (</a:t>
            </a:r>
            <a:r>
              <a:rPr lang="en-US" sz="3600" dirty="0" err="1" smtClean="0"/>
              <a:t>amu</a:t>
            </a:r>
            <a:r>
              <a:rPr lang="en-US" sz="3600" dirty="0" smtClean="0"/>
              <a:t>)</a:t>
            </a:r>
          </a:p>
          <a:p>
            <a:pPr>
              <a:buFont typeface="Arial" charset="0"/>
              <a:buChar char="•"/>
            </a:pPr>
            <a:r>
              <a:rPr lang="en-US" sz="3600" dirty="0" smtClean="0"/>
              <a:t>Found in the nucleus</a:t>
            </a:r>
          </a:p>
          <a:p>
            <a:pPr>
              <a:buFont typeface="Arial" charset="0"/>
              <a:buChar char="•"/>
            </a:pPr>
            <a:r>
              <a:rPr lang="en-US" sz="3600" dirty="0" smtClean="0"/>
              <a:t>Equal to the atomic Number</a:t>
            </a:r>
          </a:p>
          <a:p>
            <a:pPr>
              <a:buFont typeface="Arial" charset="0"/>
              <a:buChar char="•"/>
            </a:pPr>
            <a:r>
              <a:rPr lang="en-US" sz="3600" dirty="0" smtClean="0"/>
              <a:t>Determines the element</a:t>
            </a:r>
          </a:p>
          <a:p>
            <a:pPr>
              <a:buFont typeface="Arial" charset="0"/>
              <a:buChar char="•"/>
            </a:pPr>
            <a:r>
              <a:rPr lang="en-US" sz="3600" dirty="0" smtClean="0"/>
              <a:t>Remember PP (Protons are positive)</a:t>
            </a:r>
          </a:p>
          <a:p>
            <a:pPr>
              <a:buFont typeface="Arial" charset="0"/>
              <a:buChar cha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lstStyle/>
          <a:p>
            <a:pPr eaLnBrk="1" hangingPunct="1"/>
            <a:r>
              <a:rPr lang="en-US" smtClean="0"/>
              <a:t>Describe Neutron</a:t>
            </a:r>
          </a:p>
        </p:txBody>
      </p:sp>
      <p:sp>
        <p:nvSpPr>
          <p:cNvPr id="3" name="TextBox 2"/>
          <p:cNvSpPr txBox="1"/>
          <p:nvPr/>
        </p:nvSpPr>
        <p:spPr>
          <a:xfrm>
            <a:off x="1066800" y="1828800"/>
            <a:ext cx="7315200" cy="5078313"/>
          </a:xfrm>
          <a:prstGeom prst="rect">
            <a:avLst/>
          </a:prstGeom>
          <a:noFill/>
        </p:spPr>
        <p:txBody>
          <a:bodyPr wrap="square" rtlCol="0">
            <a:spAutoFit/>
          </a:bodyPr>
          <a:lstStyle/>
          <a:p>
            <a:pPr>
              <a:buFont typeface="Arial" charset="0"/>
              <a:buChar char="•"/>
            </a:pPr>
            <a:r>
              <a:rPr lang="en-US" sz="3600" dirty="0" smtClean="0"/>
              <a:t>No charge</a:t>
            </a:r>
          </a:p>
          <a:p>
            <a:pPr>
              <a:buFont typeface="Arial" charset="0"/>
              <a:buChar char="•"/>
            </a:pPr>
            <a:r>
              <a:rPr lang="en-US" sz="3600" dirty="0" smtClean="0"/>
              <a:t>Mass of 1 </a:t>
            </a:r>
            <a:r>
              <a:rPr lang="en-US" sz="3600" dirty="0" err="1" smtClean="0"/>
              <a:t>amu</a:t>
            </a:r>
            <a:endParaRPr lang="en-US" sz="3600" dirty="0" smtClean="0"/>
          </a:p>
          <a:p>
            <a:pPr>
              <a:buFont typeface="Arial" charset="0"/>
              <a:buChar char="•"/>
            </a:pPr>
            <a:r>
              <a:rPr lang="en-US" sz="3600" dirty="0" smtClean="0"/>
              <a:t>Found in the nucleus</a:t>
            </a:r>
          </a:p>
          <a:p>
            <a:pPr>
              <a:buFont typeface="Arial" charset="0"/>
              <a:buChar char="•"/>
            </a:pPr>
            <a:r>
              <a:rPr lang="en-US" sz="3600" dirty="0" smtClean="0"/>
              <a:t>Number of neutrons + number of protons = mass number</a:t>
            </a:r>
          </a:p>
          <a:p>
            <a:pPr lvl="1">
              <a:buFont typeface="Arial" charset="0"/>
              <a:buChar char="•"/>
            </a:pPr>
            <a:r>
              <a:rPr lang="en-US" sz="3600" dirty="0" smtClean="0"/>
              <a:t>To get the number of neutrons, mass number – atomic number</a:t>
            </a:r>
          </a:p>
          <a:p>
            <a:pPr>
              <a:buFont typeface="Arial" charset="0"/>
              <a:buChar char="•"/>
            </a:pPr>
            <a:r>
              <a:rPr lang="en-US" sz="3600" dirty="0" smtClean="0"/>
              <a:t>Remember NN (No charge on Neutrons)</a:t>
            </a:r>
            <a:endParaRPr lang="en-US" sz="3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smtClean="0"/>
              <a:t>Describe Electron</a:t>
            </a:r>
          </a:p>
        </p:txBody>
      </p:sp>
      <p:sp>
        <p:nvSpPr>
          <p:cNvPr id="3" name="TextBox 2"/>
          <p:cNvSpPr txBox="1"/>
          <p:nvPr/>
        </p:nvSpPr>
        <p:spPr>
          <a:xfrm>
            <a:off x="914400" y="1600200"/>
            <a:ext cx="7543800" cy="3108543"/>
          </a:xfrm>
          <a:prstGeom prst="rect">
            <a:avLst/>
          </a:prstGeom>
          <a:noFill/>
        </p:spPr>
        <p:txBody>
          <a:bodyPr wrap="square" rtlCol="0">
            <a:spAutoFit/>
          </a:bodyPr>
          <a:lstStyle/>
          <a:p>
            <a:pPr>
              <a:buFont typeface="Arial" charset="0"/>
              <a:buChar char="•"/>
            </a:pPr>
            <a:r>
              <a:rPr lang="en-US" sz="3200" dirty="0" smtClean="0"/>
              <a:t> Negatively charged</a:t>
            </a:r>
          </a:p>
          <a:p>
            <a:pPr>
              <a:buFont typeface="Arial" charset="0"/>
              <a:buChar char="•"/>
            </a:pPr>
            <a:r>
              <a:rPr lang="en-US" sz="3200" dirty="0"/>
              <a:t> </a:t>
            </a:r>
            <a:r>
              <a:rPr lang="en-US" sz="3200" dirty="0" smtClean="0"/>
              <a:t>No mass</a:t>
            </a:r>
          </a:p>
          <a:p>
            <a:pPr>
              <a:buFont typeface="Arial" charset="0"/>
              <a:buChar char="•"/>
            </a:pPr>
            <a:r>
              <a:rPr lang="en-US" sz="3200" dirty="0"/>
              <a:t> </a:t>
            </a:r>
            <a:r>
              <a:rPr lang="en-US" sz="3200" dirty="0" smtClean="0"/>
              <a:t>Found in the electron cloud</a:t>
            </a:r>
          </a:p>
          <a:p>
            <a:pPr>
              <a:buFont typeface="Arial" charset="0"/>
              <a:buChar char="•"/>
            </a:pPr>
            <a:r>
              <a:rPr lang="en-US" sz="3200" dirty="0"/>
              <a:t> </a:t>
            </a:r>
            <a:r>
              <a:rPr lang="en-US" sz="3200" dirty="0" smtClean="0"/>
              <a:t>In a neutral atom = equal to the number of protons</a:t>
            </a:r>
          </a:p>
          <a:p>
            <a:pPr>
              <a:buFont typeface="Arial" charset="0"/>
              <a:buChar char="•"/>
            </a:pPr>
            <a:endParaRPr lang="en-US" dirty="0" smtClean="0"/>
          </a:p>
          <a:p>
            <a:pPr>
              <a:buFont typeface="Arial" charset="0"/>
              <a:buChar char="•"/>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Describe Nucleus</a:t>
            </a:r>
          </a:p>
        </p:txBody>
      </p:sp>
      <p:sp>
        <p:nvSpPr>
          <p:cNvPr id="19459" name="Rectangle 3"/>
          <p:cNvSpPr>
            <a:spLocks noGrp="1" noChangeArrowheads="1"/>
          </p:cNvSpPr>
          <p:nvPr>
            <p:ph idx="1"/>
          </p:nvPr>
        </p:nvSpPr>
        <p:spPr/>
        <p:txBody>
          <a:bodyPr/>
          <a:lstStyle/>
          <a:p>
            <a:pPr eaLnBrk="1" hangingPunct="1">
              <a:buFontTx/>
              <a:buNone/>
            </a:pPr>
            <a:r>
              <a:rPr lang="en-US" smtClean="0"/>
              <a:t>The nucleus is the central part of an atom. It is composed of protons and neutrons. </a:t>
            </a:r>
          </a:p>
          <a:p>
            <a:pPr eaLnBrk="1" hangingPunct="1">
              <a:buFontTx/>
              <a:buNone/>
            </a:pPr>
            <a:r>
              <a:rPr lang="en-US" smtClean="0"/>
              <a:t>The nucleus contains most of an atom's mass.</a:t>
            </a:r>
          </a:p>
          <a:p>
            <a:pPr eaLnBrk="1" hangingPunct="1">
              <a:buFontTx/>
              <a:buNone/>
            </a:pPr>
            <a:r>
              <a:rPr lang="en-US" smtClean="0"/>
              <a:t>It was discovered by Ernest Rutherford in 1911.</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Gathering Information from the periodic table</a:t>
            </a:r>
            <a:endParaRPr lang="en-US" dirty="0"/>
          </a:p>
        </p:txBody>
      </p:sp>
      <p:graphicFrame>
        <p:nvGraphicFramePr>
          <p:cNvPr id="4" name="Content Placeholder 3"/>
          <p:cNvGraphicFramePr>
            <a:graphicFrameLocks noGrp="1"/>
          </p:cNvGraphicFramePr>
          <p:nvPr>
            <p:ph idx="1"/>
          </p:nvPr>
        </p:nvGraphicFramePr>
        <p:xfrm>
          <a:off x="304800" y="1554163"/>
          <a:ext cx="8686797" cy="4632960"/>
        </p:xfrm>
        <a:graphic>
          <a:graphicData uri="http://schemas.openxmlformats.org/drawingml/2006/table">
            <a:tbl>
              <a:tblPr firstRow="1" bandRow="1">
                <a:tableStyleId>{5C22544A-7EE6-4342-B048-85BDC9FD1C3A}</a:tableStyleId>
              </a:tblPr>
              <a:tblGrid>
                <a:gridCol w="1447800"/>
                <a:gridCol w="1034142"/>
                <a:gridCol w="1240971"/>
                <a:gridCol w="1240971"/>
                <a:gridCol w="1240971"/>
                <a:gridCol w="1240971"/>
                <a:gridCol w="1240971"/>
              </a:tblGrid>
              <a:tr h="370840">
                <a:tc>
                  <a:txBody>
                    <a:bodyPr/>
                    <a:lstStyle/>
                    <a:p>
                      <a:r>
                        <a:rPr lang="en-US" sz="2000" dirty="0" smtClean="0"/>
                        <a:t>Element</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Symbol</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Atomic Number</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Mass Number</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Number of Protons</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Number of Neutrons</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Number of Electrons</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2800" dirty="0" smtClean="0"/>
                        <a:t>Calcium</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2800" dirty="0" smtClean="0"/>
                        <a:t>Boron</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smtClean="0"/>
                        <a:t>Zn</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err="1" smtClean="0"/>
                        <a:t>Rh</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smtClean="0"/>
                        <a:t>41</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smtClean="0"/>
                        <a:t>35</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2800" dirty="0" smtClean="0"/>
                        <a:t>Sodium</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fontScale="90000"/>
          </a:bodyPr>
          <a:lstStyle/>
          <a:p>
            <a:pPr eaLnBrk="1" hangingPunct="1"/>
            <a:r>
              <a:rPr lang="en-US" sz="4000" dirty="0" smtClean="0"/>
              <a:t>Diagram showing the location of each part of the atom.</a:t>
            </a:r>
          </a:p>
        </p:txBody>
      </p:sp>
      <p:pic>
        <p:nvPicPr>
          <p:cNvPr id="6147" name="Picture 4" descr="Atom"/>
          <p:cNvPicPr>
            <a:picLocks noGrp="1" noChangeAspect="1" noChangeArrowheads="1"/>
          </p:cNvPicPr>
          <p:nvPr>
            <p:ph idx="1"/>
          </p:nvPr>
        </p:nvPicPr>
        <p:blipFill>
          <a:blip r:embed="rId2" cstate="print"/>
          <a:stretch>
            <a:fillRect/>
          </a:stretch>
        </p:blipFill>
        <p:spPr>
          <a:xfrm>
            <a:off x="3176587" y="2245519"/>
            <a:ext cx="2943225" cy="3143250"/>
          </a:xfrm>
          <a:noFill/>
        </p:spPr>
      </p:pic>
      <p:sp>
        <p:nvSpPr>
          <p:cNvPr id="6148" name="Text Box 6"/>
          <p:cNvSpPr txBox="1">
            <a:spLocks noChangeArrowheads="1"/>
          </p:cNvSpPr>
          <p:nvPr/>
        </p:nvSpPr>
        <p:spPr bwMode="auto">
          <a:xfrm>
            <a:off x="457200" y="6248400"/>
            <a:ext cx="8153400" cy="366713"/>
          </a:xfrm>
          <a:prstGeom prst="rect">
            <a:avLst/>
          </a:prstGeom>
          <a:noFill/>
          <a:ln w="9525">
            <a:noFill/>
            <a:miter lim="800000"/>
            <a:headEnd/>
            <a:tailEnd/>
          </a:ln>
        </p:spPr>
        <p:txBody>
          <a:bodyPr>
            <a:spAutoFit/>
          </a:bodyPr>
          <a:lstStyle/>
          <a:p>
            <a:pPr>
              <a:spcBef>
                <a:spcPct val="50000"/>
              </a:spcBef>
            </a:pPr>
            <a:r>
              <a:rPr lang="en-US">
                <a:hlinkClick r:id="rId3"/>
              </a:rPr>
              <a:t>http://www.eskom.co.za/nuclear_energy/fuel/fuel.html</a:t>
            </a:r>
            <a:r>
              <a:rPr lang="en-US"/>
              <a:t>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108</TotalTime>
  <Words>356</Words>
  <Application>Microsoft Office PowerPoint</Application>
  <PresentationFormat>On-screen Show (4:3)</PresentationFormat>
  <Paragraphs>62</Paragraphs>
  <Slides>16</Slides>
  <Notes>0</Notes>
  <HiddenSlides>0</HiddenSlides>
  <MMClips>2</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Trek</vt:lpstr>
      <vt:lpstr>Atomic Structure</vt:lpstr>
      <vt:lpstr>What are the 3 major parts of an atom?</vt:lpstr>
      <vt:lpstr>Atom Video Clip</vt:lpstr>
      <vt:lpstr>Describe Proton</vt:lpstr>
      <vt:lpstr>Describe Neutron</vt:lpstr>
      <vt:lpstr>Describe Electron</vt:lpstr>
      <vt:lpstr>Describe Nucleus</vt:lpstr>
      <vt:lpstr>Gathering Information from the periodic table</vt:lpstr>
      <vt:lpstr>Diagram showing the location of each part of the atom.</vt:lpstr>
      <vt:lpstr>Diagram showing the location of each part of the atom.</vt:lpstr>
      <vt:lpstr>Diagram showing the location of each part of the atom.</vt:lpstr>
      <vt:lpstr>Describe Isotope</vt:lpstr>
      <vt:lpstr>Describe Isotope</vt:lpstr>
      <vt:lpstr>What is the Electron Cloud Model?</vt:lpstr>
      <vt:lpstr>What is the Electron Cloud Model? Diagram 1:</vt:lpstr>
      <vt:lpstr>What is the Electron Cloud Model? Diagram 2:</vt:lpstr>
    </vt:vector>
  </TitlesOfParts>
  <Company>Clarendon County School District Three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Atomic Structure</dc:title>
  <dc:creator>Administrative Services</dc:creator>
  <cp:lastModifiedBy>Administrative Services</cp:lastModifiedBy>
  <cp:revision>6</cp:revision>
  <dcterms:created xsi:type="dcterms:W3CDTF">2011-08-22T12:32:08Z</dcterms:created>
  <dcterms:modified xsi:type="dcterms:W3CDTF">2011-08-23T15:33:19Z</dcterms:modified>
</cp:coreProperties>
</file>